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61" r:id="rId4"/>
    <p:sldId id="265" r:id="rId5"/>
    <p:sldId id="262" r:id="rId6"/>
    <p:sldId id="264" r:id="rId7"/>
    <p:sldId id="266" r:id="rId8"/>
    <p:sldId id="267" r:id="rId9"/>
    <p:sldId id="269" r:id="rId10"/>
    <p:sldId id="270" r:id="rId11"/>
    <p:sldId id="268" r:id="rId12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A45"/>
    <a:srgbClr val="038768"/>
    <a:srgbClr val="D5298F"/>
    <a:srgbClr val="9A0EE8"/>
    <a:srgbClr val="049A76"/>
    <a:srgbClr val="04A47E"/>
    <a:srgbClr val="FF8E1D"/>
    <a:srgbClr val="47DDBD"/>
    <a:srgbClr val="B5AC7D"/>
    <a:srgbClr val="FF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99" autoAdjust="0"/>
    <p:restoredTop sz="80328" autoAdjust="0"/>
  </p:normalViewPr>
  <p:slideViewPr>
    <p:cSldViewPr>
      <p:cViewPr varScale="1">
        <p:scale>
          <a:sx n="74" d="100"/>
          <a:sy n="74" d="100"/>
        </p:scale>
        <p:origin x="1579" y="6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56B66F-1A2C-4C8D-9448-D95685934442}" type="datetimeFigureOut">
              <a:rPr lang="ru-RU" smtClean="0"/>
              <a:t>25.08.2016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F1DE04-04D1-47DA-9BEC-AB58C2BF605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061267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F1DE04-04D1-47DA-9BEC-AB58C2BF6059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471617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Подробный</a:t>
            </a:r>
            <a:r>
              <a:rPr lang="ru-RU" baseline="0" dirty="0"/>
              <a:t> разбор на цели можно увидеть на нашей доске. Среди них задачи о решении проблем, моделировании деталей, сборке.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F1DE04-04D1-47DA-9BEC-AB58C2BF6059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18381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F1DE04-04D1-47DA-9BEC-AB58C2BF6059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150149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Вот еще один рисунок Энди </a:t>
            </a:r>
            <a:r>
              <a:rPr lang="ru-RU" dirty="0" err="1"/>
              <a:t>Уорхола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F1DE04-04D1-47DA-9BEC-AB58C2BF6059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241064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C0106-EE23-46AA-935A-A67504E11F50}" type="datetimeFigureOut">
              <a:rPr lang="ru-RU" smtClean="0"/>
              <a:t>25.08.2016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135B83-54A4-43DC-BF5A-DC7E563FF393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C0106-EE23-46AA-935A-A67504E11F50}" type="datetimeFigureOut">
              <a:rPr lang="ru-RU" smtClean="0"/>
              <a:t>25.08.2016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135B83-54A4-43DC-BF5A-DC7E563FF393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C0106-EE23-46AA-935A-A67504E11F50}" type="datetimeFigureOut">
              <a:rPr lang="ru-RU" smtClean="0"/>
              <a:t>25.08.2016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135B83-54A4-43DC-BF5A-DC7E563FF393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C0106-EE23-46AA-935A-A67504E11F50}" type="datetimeFigureOut">
              <a:rPr lang="ru-RU" smtClean="0"/>
              <a:t>25.08.2016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135B83-54A4-43DC-BF5A-DC7E563FF393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C0106-EE23-46AA-935A-A67504E11F50}" type="datetimeFigureOut">
              <a:rPr lang="ru-RU" smtClean="0"/>
              <a:t>25.08.2016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135B83-54A4-43DC-BF5A-DC7E563FF393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C0106-EE23-46AA-935A-A67504E11F50}" type="datetimeFigureOut">
              <a:rPr lang="ru-RU" smtClean="0"/>
              <a:t>25.08.2016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135B83-54A4-43DC-BF5A-DC7E563FF393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C0106-EE23-46AA-935A-A67504E11F50}" type="datetimeFigureOut">
              <a:rPr lang="ru-RU" smtClean="0"/>
              <a:t>25.08.2016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135B83-54A4-43DC-BF5A-DC7E563FF393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C0106-EE23-46AA-935A-A67504E11F50}" type="datetimeFigureOut">
              <a:rPr lang="ru-RU" smtClean="0"/>
              <a:t>25.08.2016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135B83-54A4-43DC-BF5A-DC7E563FF393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C0106-EE23-46AA-935A-A67504E11F50}" type="datetimeFigureOut">
              <a:rPr lang="ru-RU" smtClean="0"/>
              <a:t>25.08.2016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135B83-54A4-43DC-BF5A-DC7E563FF393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C0106-EE23-46AA-935A-A67504E11F50}" type="datetimeFigureOut">
              <a:rPr lang="ru-RU" smtClean="0"/>
              <a:t>25.08.2016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135B83-54A4-43DC-BF5A-DC7E563FF393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C0106-EE23-46AA-935A-A67504E11F50}" type="datetimeFigureOut">
              <a:rPr lang="ru-RU" smtClean="0"/>
              <a:t>25.08.2016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135B83-54A4-43DC-BF5A-DC7E563FF393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BC0106-EE23-46AA-935A-A67504E11F50}" type="datetimeFigureOut">
              <a:rPr lang="ru-RU" smtClean="0"/>
              <a:t>25.08.2016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135B83-54A4-43DC-BF5A-DC7E563FF393}" type="slidenum">
              <a:rPr lang="ru-RU" smtClean="0"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e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microsoft.com/office/2007/relationships/hdphoto" Target="../media/hdphoto3.wdp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microsoft.com/office/2007/relationships/hdphoto" Target="../media/hdphoto4.wdp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486947" y="3429000"/>
            <a:ext cx="7929618" cy="1071545"/>
          </a:xfrm>
        </p:spPr>
        <p:txBody>
          <a:bodyPr>
            <a:normAutofit/>
          </a:bodyPr>
          <a:lstStyle/>
          <a:p>
            <a:r>
              <a:rPr lang="ru-RU" sz="5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Энди</a:t>
            </a:r>
            <a:r>
              <a:rPr lang="ru-RU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ru-RU" sz="5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Уорхол</a:t>
            </a:r>
            <a:endParaRPr lang="ru-RU" sz="5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266" name="AutoShape 2" descr="https://pp.vk.me/c630430/v630430288/4c7c9/fYwQyH7rLfA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1268" name="AutoShape 4" descr="https://pp.vk.me/c630430/v630430288/4c7c9/fYwQyH7rLfA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1270" name="AutoShape 6" descr="https://pp.vk.me/c630430/v630430288/4c7c9/fYwQyH7rLfA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1272" name="AutoShape 8" descr="https://pp.vk.me/c630430/v630430288/4c7c9/fYwQyH7rLfA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grpSp>
        <p:nvGrpSpPr>
          <p:cNvPr id="3" name="Группа 2"/>
          <p:cNvGrpSpPr/>
          <p:nvPr/>
        </p:nvGrpSpPr>
        <p:grpSpPr>
          <a:xfrm>
            <a:off x="1" y="1196752"/>
            <a:ext cx="9144000" cy="2054817"/>
            <a:chOff x="-29135" y="2132855"/>
            <a:chExt cx="8999984" cy="2022454"/>
          </a:xfrm>
        </p:grpSpPr>
        <p:pic>
          <p:nvPicPr>
            <p:cNvPr id="1026" name="Picture 2" descr="Che Guevara - Andy Warhol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026" b="34326"/>
            <a:stretch/>
          </p:blipFill>
          <p:spPr bwMode="auto">
            <a:xfrm>
              <a:off x="-29135" y="2132855"/>
              <a:ext cx="4572000" cy="2016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2" descr="Che Guevara - Andy Warhol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7222"/>
            <a:stretch/>
          </p:blipFill>
          <p:spPr bwMode="auto">
            <a:xfrm>
              <a:off x="4542865" y="2132855"/>
              <a:ext cx="4427984" cy="20224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Что будем делать</a:t>
            </a:r>
          </a:p>
        </p:txBody>
      </p:sp>
      <p:sp>
        <p:nvSpPr>
          <p:cNvPr id="4" name="Содержимое 2"/>
          <p:cNvSpPr txBox="1">
            <a:spLocks/>
          </p:cNvSpPr>
          <p:nvPr/>
        </p:nvSpPr>
        <p:spPr>
          <a:xfrm>
            <a:off x="1619672" y="1556792"/>
            <a:ext cx="5591269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itchFamily="34" charset="0"/>
              <a:buNone/>
            </a:pPr>
            <a:r>
              <a:rPr lang="ru-RU" dirty="0">
                <a:latin typeface="Segoe UI Light" panose="020B0502040204020203" pitchFamily="34" charset="0"/>
                <a:cs typeface="Segoe UI Light" panose="020B0502040204020203" pitchFamily="34" charset="0"/>
              </a:rPr>
              <a:t>Поднимать </a:t>
            </a:r>
            <a:r>
              <a:rPr lang="ru-RU" dirty="0">
                <a:solidFill>
                  <a:srgbClr val="33CC3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веб-сервис</a:t>
            </a:r>
          </a:p>
          <a:p>
            <a:pPr marL="0" indent="0">
              <a:lnSpc>
                <a:spcPct val="150000"/>
              </a:lnSpc>
              <a:buFont typeface="Arial" pitchFamily="34" charset="0"/>
              <a:buNone/>
            </a:pPr>
            <a:r>
              <a:rPr lang="ru-RU" dirty="0">
                <a:latin typeface="Segoe UI Light" panose="020B0502040204020203" pitchFamily="34" charset="0"/>
                <a:cs typeface="Segoe UI Light" panose="020B0502040204020203" pitchFamily="34" charset="0"/>
              </a:rPr>
              <a:t>Реализовывать </a:t>
            </a:r>
            <a:r>
              <a:rPr lang="ru-RU" dirty="0">
                <a:solidFill>
                  <a:srgbClr val="7030A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кнопку</a:t>
            </a:r>
            <a:r>
              <a:rPr lang="ru-RU" dirty="0">
                <a:latin typeface="Segoe UI Light" panose="020B0502040204020203" pitchFamily="34" charset="0"/>
                <a:cs typeface="Segoe UI Light" panose="020B0502040204020203" pitchFamily="34" charset="0"/>
              </a:rPr>
              <a:t> стирания в веб-сервисе</a:t>
            </a:r>
            <a:endParaRPr lang="ru-RU" dirty="0">
              <a:solidFill>
                <a:srgbClr val="4F81BD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Овал 4"/>
          <p:cNvSpPr/>
          <p:nvPr/>
        </p:nvSpPr>
        <p:spPr>
          <a:xfrm>
            <a:off x="971600" y="1772816"/>
            <a:ext cx="409938" cy="409938"/>
          </a:xfrm>
          <a:prstGeom prst="ellipse">
            <a:avLst/>
          </a:prstGeom>
          <a:solidFill>
            <a:srgbClr val="33CC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Овал 5"/>
          <p:cNvSpPr/>
          <p:nvPr/>
        </p:nvSpPr>
        <p:spPr>
          <a:xfrm>
            <a:off x="971600" y="2636912"/>
            <a:ext cx="409938" cy="409938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256741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-19434" y="3789040"/>
            <a:ext cx="9144000" cy="1294388"/>
          </a:xfrm>
        </p:spPr>
        <p:txBody>
          <a:bodyPr/>
          <a:lstStyle/>
          <a:p>
            <a:r>
              <a:rPr lang="ru-RU" dirty="0">
                <a:latin typeface="Segoe UI Light" panose="020B0502040204020203" pitchFamily="34" charset="0"/>
                <a:cs typeface="Segoe UI Light" panose="020B0502040204020203" pitchFamily="34" charset="0"/>
              </a:rPr>
              <a:t>Спасибо за внимание!</a:t>
            </a:r>
          </a:p>
        </p:txBody>
      </p:sp>
      <p:pic>
        <p:nvPicPr>
          <p:cNvPr id="2052" name="Picture 4" descr="Картинки по запросу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40" t="9450" r="26810" b="9281"/>
          <a:stretch/>
        </p:blipFill>
        <p:spPr bwMode="auto">
          <a:xfrm>
            <a:off x="3635896" y="764704"/>
            <a:ext cx="1800200" cy="3096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62532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2821607" y="3374669"/>
            <a:ext cx="140936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Илья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algn="ctr"/>
            <a:r>
              <a:rPr lang="ru-RU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Бадрызлов</a:t>
            </a:r>
            <a:endParaRPr lang="ru-RU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5193262" y="3342772"/>
            <a:ext cx="100380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Мария 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algn="ctr"/>
            <a:r>
              <a:rPr lang="ru-RU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Колос</a:t>
            </a:r>
          </a:p>
        </p:txBody>
      </p:sp>
      <p:sp>
        <p:nvSpPr>
          <p:cNvPr id="10" name="Прямоугольник 9"/>
          <p:cNvSpPr/>
          <p:nvPr/>
        </p:nvSpPr>
        <p:spPr>
          <a:xfrm>
            <a:off x="579309" y="3374669"/>
            <a:ext cx="152343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Николай </a:t>
            </a:r>
            <a:r>
              <a:rPr lang="ru-RU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Вельдяйкин</a:t>
            </a:r>
            <a:endParaRPr lang="ru-RU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Заголовок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Segoe UI Light" panose="020B0502040204020203" pitchFamily="34" charset="0"/>
                <a:cs typeface="Segoe UI Light" panose="020B0502040204020203" pitchFamily="34" charset="0"/>
              </a:rPr>
              <a:t>Команда</a:t>
            </a:r>
          </a:p>
        </p:txBody>
      </p:sp>
      <p:sp>
        <p:nvSpPr>
          <p:cNvPr id="12" name="Прямоугольник 11"/>
          <p:cNvSpPr/>
          <p:nvPr/>
        </p:nvSpPr>
        <p:spPr>
          <a:xfrm>
            <a:off x="7159358" y="3374669"/>
            <a:ext cx="144016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Лейсан</a:t>
            </a:r>
            <a:r>
              <a:rPr lang="ru-RU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ru-RU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Галимова</a:t>
            </a:r>
            <a:endParaRPr lang="ru-RU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569070" y="5113625"/>
            <a:ext cx="390707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мастера на все руки</a:t>
            </a:r>
          </a:p>
        </p:txBody>
      </p:sp>
      <p:sp>
        <p:nvSpPr>
          <p:cNvPr id="16" name="Прямоугольник 15"/>
          <p:cNvSpPr/>
          <p:nvPr/>
        </p:nvSpPr>
        <p:spPr>
          <a:xfrm>
            <a:off x="4693848" y="4563395"/>
            <a:ext cx="2002625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3</a:t>
            </a: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D – </a:t>
            </a:r>
            <a:r>
              <a:rPr lang="ru-RU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модели</a:t>
            </a:r>
          </a:p>
          <a:p>
            <a:pPr algn="ctr"/>
            <a:r>
              <a:rPr lang="ru-RU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скетчи</a:t>
            </a:r>
          </a:p>
          <a:p>
            <a:pPr algn="ctr"/>
            <a:r>
              <a:rPr lang="ru-RU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демонстрации</a:t>
            </a:r>
          </a:p>
          <a:p>
            <a:pPr algn="ctr"/>
            <a:endParaRPr lang="ru-RU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" name="Прямоугольник 16"/>
          <p:cNvSpPr/>
          <p:nvPr/>
        </p:nvSpPr>
        <p:spPr>
          <a:xfrm>
            <a:off x="6824571" y="4628728"/>
            <a:ext cx="221074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идеи</a:t>
            </a:r>
          </a:p>
          <a:p>
            <a:pPr algn="ctr"/>
            <a:r>
              <a:rPr lang="ru-RU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презентации</a:t>
            </a:r>
          </a:p>
          <a:p>
            <a:pPr algn="ctr"/>
            <a:r>
              <a:rPr lang="ru-RU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организация</a:t>
            </a:r>
          </a:p>
          <a:p>
            <a:pPr algn="ctr"/>
            <a:endParaRPr lang="ru-RU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" name="Прямоугольник 19"/>
          <p:cNvSpPr/>
          <p:nvPr/>
        </p:nvSpPr>
        <p:spPr>
          <a:xfrm>
            <a:off x="901189" y="4159928"/>
            <a:ext cx="1024107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Прямоугольник 20"/>
          <p:cNvSpPr/>
          <p:nvPr/>
        </p:nvSpPr>
        <p:spPr>
          <a:xfrm>
            <a:off x="3059832" y="4159928"/>
            <a:ext cx="1024107" cy="4571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Прямоугольник 21"/>
          <p:cNvSpPr/>
          <p:nvPr/>
        </p:nvSpPr>
        <p:spPr>
          <a:xfrm>
            <a:off x="5183108" y="4165715"/>
            <a:ext cx="1024107" cy="45719"/>
          </a:xfrm>
          <a:prstGeom prst="rect">
            <a:avLst/>
          </a:prstGeom>
          <a:solidFill>
            <a:srgbClr val="FF99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Прямоугольник 22"/>
          <p:cNvSpPr/>
          <p:nvPr/>
        </p:nvSpPr>
        <p:spPr>
          <a:xfrm>
            <a:off x="7417887" y="4164120"/>
            <a:ext cx="1024107" cy="45719"/>
          </a:xfrm>
          <a:prstGeom prst="rect">
            <a:avLst/>
          </a:prstGeom>
          <a:solidFill>
            <a:srgbClr val="FFFF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074" name="Picture 2" descr="Николай  Вельдяйкин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031" y="1186194"/>
            <a:ext cx="1905000" cy="19050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Илья  Бадрызлов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8624" y="1196023"/>
            <a:ext cx="1881917" cy="1881917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s://pp.vk.me/c628831/v628831325/5043c/HDxuwoIKK0E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465" b="26784"/>
          <a:stretch/>
        </p:blipFill>
        <p:spPr bwMode="auto">
          <a:xfrm>
            <a:off x="6773148" y="1004829"/>
            <a:ext cx="2058821" cy="2244747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s://4.downloader.disk.yandex.ru/preview/fe65c77bed17623c08d747a421f490bbcf99bc0a7f8f3a9aca0ee5878ad1594e/inf/k6p096IPJTAGp3ejHH4xPSUDO8cH5GWNfo0drpdPXmwXOQlzLMv027GnHbXF9loMrAhKc5Bs2a5gnISeLCrH6A%3D%3D?uid=0&amp;filename=DSC01592.JPG&amp;disposition=inline&amp;hash=&amp;limit=0&amp;content_type=image%2Fjpeg&amp;tknv=v2&amp;size=1163x491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847" b="13261"/>
          <a:stretch/>
        </p:blipFill>
        <p:spPr bwMode="auto">
          <a:xfrm>
            <a:off x="4597474" y="1196023"/>
            <a:ext cx="1918742" cy="1956011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Левая фигурная скобка 24"/>
          <p:cNvSpPr/>
          <p:nvPr/>
        </p:nvSpPr>
        <p:spPr>
          <a:xfrm rot="16200000">
            <a:off x="2284308" y="2804121"/>
            <a:ext cx="486837" cy="3896835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Прямоугольник 25"/>
          <p:cNvSpPr/>
          <p:nvPr/>
        </p:nvSpPr>
        <p:spPr>
          <a:xfrm>
            <a:off x="943319" y="4172718"/>
            <a:ext cx="86273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лидер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Цели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1979712" y="1556792"/>
            <a:ext cx="6264696" cy="4525963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ru-RU" dirty="0">
                <a:latin typeface="Segoe UI Light" panose="020B0502040204020203" pitchFamily="34" charset="0"/>
                <a:cs typeface="Segoe UI Light" panose="020B0502040204020203" pitchFamily="34" charset="0"/>
              </a:rPr>
              <a:t>Написать программу для </a:t>
            </a:r>
            <a:r>
              <a:rPr lang="ru-RU" dirty="0">
                <a:solidFill>
                  <a:srgbClr val="33CC3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ластика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ru-RU" dirty="0">
                <a:latin typeface="Segoe UI Light" panose="020B0502040204020203" pitchFamily="34" charset="0"/>
                <a:cs typeface="Segoe UI Light" panose="020B0502040204020203" pitchFamily="34" charset="0"/>
              </a:rPr>
              <a:t>Решить геометрическую задачу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ru-RU" dirty="0">
                <a:latin typeface="Segoe UI Light" panose="020B0502040204020203" pitchFamily="34" charset="0"/>
                <a:cs typeface="Segoe UI Light" panose="020B0502040204020203" pitchFamily="34" charset="0"/>
              </a:rPr>
              <a:t>Написать программу для цифр от 1 до 9</a:t>
            </a:r>
          </a:p>
        </p:txBody>
      </p:sp>
      <p:sp>
        <p:nvSpPr>
          <p:cNvPr id="4" name="Овал 3"/>
          <p:cNvSpPr/>
          <p:nvPr/>
        </p:nvSpPr>
        <p:spPr>
          <a:xfrm>
            <a:off x="1331640" y="1772816"/>
            <a:ext cx="409938" cy="409938"/>
          </a:xfrm>
          <a:prstGeom prst="ellipse">
            <a:avLst/>
          </a:prstGeom>
          <a:solidFill>
            <a:srgbClr val="33CC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Овал 4"/>
          <p:cNvSpPr/>
          <p:nvPr/>
        </p:nvSpPr>
        <p:spPr>
          <a:xfrm>
            <a:off x="1331640" y="2659022"/>
            <a:ext cx="409938" cy="409938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Овал 5"/>
          <p:cNvSpPr/>
          <p:nvPr/>
        </p:nvSpPr>
        <p:spPr>
          <a:xfrm>
            <a:off x="1331640" y="3545228"/>
            <a:ext cx="409938" cy="40993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3"/>
          <a:srcRect l="-7716" r="1"/>
          <a:stretch/>
        </p:blipFill>
        <p:spPr>
          <a:xfrm>
            <a:off x="-180528" y="4559218"/>
            <a:ext cx="2520280" cy="2301708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>
                <a:latin typeface="Segoe UI Light" panose="020B0502040204020203" pitchFamily="34" charset="0"/>
                <a:cs typeface="Segoe UI Light" panose="020B0502040204020203" pitchFamily="34" charset="0"/>
              </a:rPr>
              <a:t>Программа для ластика</a:t>
            </a:r>
          </a:p>
        </p:txBody>
      </p:sp>
      <p:graphicFrame>
        <p:nvGraphicFramePr>
          <p:cNvPr id="5" name="Таблица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2985617"/>
              </p:ext>
            </p:extLst>
          </p:nvPr>
        </p:nvGraphicFramePr>
        <p:xfrm>
          <a:off x="0" y="2233052"/>
          <a:ext cx="9144000" cy="46523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6000">
                  <a:extLst>
                    <a:ext uri="{9D8B030D-6E8A-4147-A177-3AD203B41FA5}">
                      <a16:colId xmlns:a16="http://schemas.microsoft.com/office/drawing/2014/main" val="1754445227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3507674206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1827094477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3711805515"/>
                    </a:ext>
                  </a:extLst>
                </a:gridCol>
              </a:tblGrid>
              <a:tr h="2326166">
                <a:tc>
                  <a:txBody>
                    <a:bodyPr/>
                    <a:lstStyle/>
                    <a:p>
                      <a:pPr algn="ctr"/>
                      <a:r>
                        <a:rPr lang="ru-RU" b="0" dirty="0">
                          <a:solidFill>
                            <a:schemeClr val="bg1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Запустили </a:t>
                      </a:r>
                    </a:p>
                    <a:p>
                      <a:pPr algn="ctr"/>
                      <a:r>
                        <a:rPr lang="ru-RU" b="0" dirty="0">
                          <a:solidFill>
                            <a:schemeClr val="bg1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«хоть что-то»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66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b="0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0" dirty="0">
                          <a:solidFill>
                            <a:schemeClr val="bg1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Написали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b="0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0941457"/>
                  </a:ext>
                </a:extLst>
              </a:tr>
              <a:tr h="2326166">
                <a:tc>
                  <a:txBody>
                    <a:bodyPr/>
                    <a:lstStyle/>
                    <a:p>
                      <a:pPr algn="ctr"/>
                      <a:endParaRPr lang="ru-RU" b="0" dirty="0">
                        <a:solidFill>
                          <a:schemeClr val="tx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0" dirty="0">
                          <a:solidFill>
                            <a:schemeClr val="bg1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Придумали </a:t>
                      </a:r>
                    </a:p>
                    <a:p>
                      <a:pPr algn="ctr"/>
                      <a:r>
                        <a:rPr lang="ru-RU" b="0" dirty="0">
                          <a:solidFill>
                            <a:schemeClr val="bg1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алгоритм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b="0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0" dirty="0">
                          <a:solidFill>
                            <a:schemeClr val="bg1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Улучшили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4659551"/>
                  </a:ext>
                </a:extLst>
              </a:tr>
            </a:tbl>
          </a:graphicData>
        </a:graphic>
      </p:graphicFrame>
      <p:pic>
        <p:nvPicPr>
          <p:cNvPr id="2050" name="Picture 2" descr="http://www.affiliatetreasurechest.com/wp-content/uploads/2011/01/lightbulb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2420888"/>
            <a:ext cx="1550604" cy="1835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Скругленный прямоугольник 7"/>
          <p:cNvSpPr/>
          <p:nvPr/>
        </p:nvSpPr>
        <p:spPr>
          <a:xfrm>
            <a:off x="4716016" y="5085184"/>
            <a:ext cx="2016224" cy="1224136"/>
          </a:xfrm>
          <a:prstGeom prst="roundRect">
            <a:avLst/>
          </a:prstGeom>
          <a:solidFill>
            <a:srgbClr val="008A4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Дуга 6"/>
          <p:cNvSpPr/>
          <p:nvPr/>
        </p:nvSpPr>
        <p:spPr>
          <a:xfrm>
            <a:off x="4909371" y="5896433"/>
            <a:ext cx="1642849" cy="360040"/>
          </a:xfrm>
          <a:prstGeom prst="arc">
            <a:avLst>
              <a:gd name="adj1" fmla="val 11104609"/>
              <a:gd name="adj2" fmla="val 21370254"/>
            </a:avLst>
          </a:prstGeom>
          <a:ln w="47625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Скругленный прямоугольник 9"/>
          <p:cNvSpPr/>
          <p:nvPr/>
        </p:nvSpPr>
        <p:spPr>
          <a:xfrm>
            <a:off x="7020272" y="2708920"/>
            <a:ext cx="2016224" cy="1224136"/>
          </a:xfrm>
          <a:prstGeom prst="roundRect">
            <a:avLst/>
          </a:prstGeom>
          <a:solidFill>
            <a:srgbClr val="008A4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2" name="Прямая со стрелкой 11"/>
          <p:cNvCxnSpPr/>
          <p:nvPr/>
        </p:nvCxnSpPr>
        <p:spPr>
          <a:xfrm>
            <a:off x="7380312" y="3645024"/>
            <a:ext cx="1306488" cy="0"/>
          </a:xfrm>
          <a:prstGeom prst="straightConnector1">
            <a:avLst/>
          </a:prstGeom>
          <a:ln w="381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 стрелкой 14"/>
          <p:cNvCxnSpPr/>
          <p:nvPr/>
        </p:nvCxnSpPr>
        <p:spPr>
          <a:xfrm>
            <a:off x="7596336" y="3429000"/>
            <a:ext cx="864096" cy="0"/>
          </a:xfrm>
          <a:prstGeom prst="straightConnector1">
            <a:avLst/>
          </a:prstGeom>
          <a:ln w="381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 стрелкой 17"/>
          <p:cNvCxnSpPr/>
          <p:nvPr/>
        </p:nvCxnSpPr>
        <p:spPr>
          <a:xfrm>
            <a:off x="7812360" y="3212976"/>
            <a:ext cx="432048" cy="0"/>
          </a:xfrm>
          <a:prstGeom prst="straightConnector1">
            <a:avLst/>
          </a:prstGeom>
          <a:ln w="381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7177" b="25990"/>
          <a:stretch/>
        </p:blipFill>
        <p:spPr>
          <a:xfrm>
            <a:off x="2195736" y="2205668"/>
            <a:ext cx="2422391" cy="2447468"/>
          </a:xfrm>
          <a:prstGeom prst="rect">
            <a:avLst/>
          </a:prstGeom>
        </p:spPr>
      </p:pic>
      <p:pic>
        <p:nvPicPr>
          <p:cNvPr id="1026" name="Picture 2" descr="https://pp.vk.me/c630430/v630430288/4d5db/EDapo1sMi74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871" t="2597" r="17341"/>
          <a:stretch/>
        </p:blipFill>
        <p:spPr bwMode="auto">
          <a:xfrm>
            <a:off x="0" y="4509120"/>
            <a:ext cx="2339752" cy="2339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Таблица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3173811"/>
              </p:ext>
            </p:extLst>
          </p:nvPr>
        </p:nvGraphicFramePr>
        <p:xfrm>
          <a:off x="0" y="2205668"/>
          <a:ext cx="9144000" cy="46523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6000">
                  <a:extLst>
                    <a:ext uri="{9D8B030D-6E8A-4147-A177-3AD203B41FA5}">
                      <a16:colId xmlns:a16="http://schemas.microsoft.com/office/drawing/2014/main" val="1754445227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3507674206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1827094477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3711805515"/>
                    </a:ext>
                  </a:extLst>
                </a:gridCol>
              </a:tblGrid>
              <a:tr h="2326166">
                <a:tc>
                  <a:txBody>
                    <a:bodyPr/>
                    <a:lstStyle/>
                    <a:p>
                      <a:pPr algn="ctr"/>
                      <a:r>
                        <a:rPr lang="ru-RU" b="0" dirty="0">
                          <a:solidFill>
                            <a:schemeClr val="bg1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Пытались так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9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b="0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0" dirty="0">
                          <a:solidFill>
                            <a:schemeClr val="bg1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И вот так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7DD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b="0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0941457"/>
                  </a:ext>
                </a:extLst>
              </a:tr>
              <a:tr h="2326166">
                <a:tc>
                  <a:txBody>
                    <a:bodyPr/>
                    <a:lstStyle/>
                    <a:p>
                      <a:pPr algn="ctr"/>
                      <a:endParaRPr lang="ru-RU" b="0" dirty="0">
                        <a:solidFill>
                          <a:schemeClr val="tx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0" dirty="0">
                          <a:solidFill>
                            <a:schemeClr val="bg1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Так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b="0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0" dirty="0">
                          <a:solidFill>
                            <a:schemeClr val="bg1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В итоге: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A0E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4659551"/>
                  </a:ext>
                </a:extLst>
              </a:tr>
            </a:tbl>
          </a:graphicData>
        </a:graphic>
      </p:graphicFrame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95536" y="260648"/>
            <a:ext cx="8229600" cy="1143000"/>
          </a:xfrm>
        </p:spPr>
        <p:txBody>
          <a:bodyPr>
            <a:normAutofit/>
          </a:bodyPr>
          <a:lstStyle/>
          <a:p>
            <a:r>
              <a:rPr lang="ru-RU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Геометрия</a:t>
            </a: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775"/>
          <a:stretch/>
        </p:blipFill>
        <p:spPr>
          <a:xfrm>
            <a:off x="4564530" y="4531834"/>
            <a:ext cx="2299407" cy="2167241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2981" y="2636912"/>
            <a:ext cx="1494531" cy="133788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00" r="39763"/>
          <a:stretch/>
        </p:blipFill>
        <p:spPr>
          <a:xfrm>
            <a:off x="6839744" y="2205667"/>
            <a:ext cx="2844824" cy="2555549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14282" y="274638"/>
            <a:ext cx="8715436" cy="1143000"/>
          </a:xfrm>
        </p:spPr>
        <p:txBody>
          <a:bodyPr>
            <a:normAutofit/>
          </a:bodyPr>
          <a:lstStyle/>
          <a:p>
            <a:pPr marL="514350" indent="-514350"/>
            <a:r>
              <a:rPr lang="ru-RU" dirty="0">
                <a:latin typeface="Segoe UI Light" panose="020B0502040204020203" pitchFamily="34" charset="0"/>
                <a:cs typeface="Segoe UI Light" panose="020B0502040204020203" pitchFamily="34" charset="0"/>
              </a:rPr>
              <a:t>Программа для цифр</a:t>
            </a:r>
          </a:p>
        </p:txBody>
      </p:sp>
      <p:graphicFrame>
        <p:nvGraphicFramePr>
          <p:cNvPr id="4" name="Таблица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8700770"/>
              </p:ext>
            </p:extLst>
          </p:nvPr>
        </p:nvGraphicFramePr>
        <p:xfrm>
          <a:off x="0" y="2205668"/>
          <a:ext cx="9144000" cy="46523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6000">
                  <a:extLst>
                    <a:ext uri="{9D8B030D-6E8A-4147-A177-3AD203B41FA5}">
                      <a16:colId xmlns:a16="http://schemas.microsoft.com/office/drawing/2014/main" val="1754445227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3507674206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1827094477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3711805515"/>
                    </a:ext>
                  </a:extLst>
                </a:gridCol>
              </a:tblGrid>
              <a:tr h="2326166">
                <a:tc>
                  <a:txBody>
                    <a:bodyPr/>
                    <a:lstStyle/>
                    <a:p>
                      <a:pPr algn="ctr"/>
                      <a:r>
                        <a:rPr lang="ru-RU" b="0" dirty="0">
                          <a:solidFill>
                            <a:schemeClr val="bg1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Взяли геометрический алгоритм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7DD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b="0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0" dirty="0">
                          <a:solidFill>
                            <a:schemeClr val="bg1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Запрограммировали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b="0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0941457"/>
                  </a:ext>
                </a:extLst>
              </a:tr>
              <a:tr h="2326166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//</a:t>
                      </a:r>
                      <a:r>
                        <a:rPr lang="ru-RU" b="0" dirty="0">
                          <a:solidFill>
                            <a:schemeClr val="tx1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забитая формула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0" dirty="0">
                          <a:solidFill>
                            <a:schemeClr val="bg1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Подсчитали координаты</a:t>
                      </a:r>
                      <a:r>
                        <a:rPr lang="ru-RU" b="0" baseline="0" dirty="0">
                          <a:solidFill>
                            <a:schemeClr val="bg1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 для цифр</a:t>
                      </a:r>
                      <a:endParaRPr lang="ru-RU" b="0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A0EE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b="0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0" dirty="0">
                          <a:solidFill>
                            <a:schemeClr val="bg1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Полюбовались</a:t>
                      </a:r>
                      <a:r>
                        <a:rPr lang="ru-RU" b="0" baseline="0" dirty="0">
                          <a:solidFill>
                            <a:schemeClr val="bg1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 результатом</a:t>
                      </a:r>
                      <a:endParaRPr lang="ru-RU" b="0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4659551"/>
                  </a:ext>
                </a:extLst>
              </a:tr>
            </a:tbl>
          </a:graphicData>
        </a:graphic>
      </p:graphicFrame>
      <p:sp>
        <p:nvSpPr>
          <p:cNvPr id="5" name="Скругленный прямоугольник 4"/>
          <p:cNvSpPr/>
          <p:nvPr/>
        </p:nvSpPr>
        <p:spPr>
          <a:xfrm>
            <a:off x="2411760" y="2820187"/>
            <a:ext cx="2016224" cy="1224136"/>
          </a:xfrm>
          <a:prstGeom prst="roundRect">
            <a:avLst/>
          </a:prstGeom>
          <a:solidFill>
            <a:srgbClr val="008A4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3"/>
          <a:srcRect b="-10995"/>
          <a:stretch/>
        </p:blipFill>
        <p:spPr>
          <a:xfrm>
            <a:off x="4572000" y="4509120"/>
            <a:ext cx="2334714" cy="2592288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4">
            <a:lum bright="70000" contrast="-70000"/>
          </a:blip>
          <a:stretch>
            <a:fillRect/>
          </a:stretch>
        </p:blipFill>
        <p:spPr>
          <a:xfrm>
            <a:off x="2555776" y="3216033"/>
            <a:ext cx="1224136" cy="78903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Segoe UI Light" panose="020B0502040204020203" pitchFamily="34" charset="0"/>
                <a:cs typeface="Segoe UI Light" panose="020B0502040204020203" pitchFamily="34" charset="0"/>
              </a:rPr>
              <a:t>Что получилось?</a:t>
            </a:r>
          </a:p>
        </p:txBody>
      </p:sp>
      <p:sp>
        <p:nvSpPr>
          <p:cNvPr id="5" name="Содержимое 2"/>
          <p:cNvSpPr txBox="1">
            <a:spLocks/>
          </p:cNvSpPr>
          <p:nvPr/>
        </p:nvSpPr>
        <p:spPr>
          <a:xfrm>
            <a:off x="1619672" y="1556792"/>
            <a:ext cx="5591269" cy="452596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ru-RU" dirty="0">
                <a:latin typeface="Segoe UI Light" panose="020B0502040204020203" pitchFamily="34" charset="0"/>
                <a:cs typeface="Segoe UI Light" panose="020B0502040204020203" pitchFamily="34" charset="0"/>
              </a:rPr>
              <a:t>Робот умеет </a:t>
            </a:r>
            <a:r>
              <a:rPr lang="ru-RU" dirty="0">
                <a:solidFill>
                  <a:srgbClr val="33CC3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стирать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ru-RU" dirty="0">
                <a:solidFill>
                  <a:srgbClr val="00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Робот умеет </a:t>
            </a:r>
            <a:r>
              <a:rPr lang="ru-RU" dirty="0">
                <a:solidFill>
                  <a:srgbClr val="7030A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рисовать</a:t>
            </a:r>
            <a:r>
              <a:rPr lang="ru-RU" dirty="0">
                <a:solidFill>
                  <a:srgbClr val="00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цифры от 1 до 9</a:t>
            </a:r>
            <a:endParaRPr lang="ru-RU" sz="2800" dirty="0">
              <a:latin typeface="Arial" panose="020B0604020202020204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ru-RU" dirty="0">
                <a:solidFill>
                  <a:srgbClr val="00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(а на самом деле что угодно, потому что мы решили геометрическую задачу!)</a:t>
            </a:r>
            <a:endParaRPr lang="ru-RU" sz="2800" b="0" i="0" u="none" strike="noStrike" dirty="0">
              <a:effectLst/>
              <a:latin typeface="Arial" panose="020B0604020202020204" pitchFamily="34" charset="0"/>
            </a:endParaRPr>
          </a:p>
        </p:txBody>
      </p:sp>
      <p:sp>
        <p:nvSpPr>
          <p:cNvPr id="6" name="Овал 5"/>
          <p:cNvSpPr/>
          <p:nvPr/>
        </p:nvSpPr>
        <p:spPr>
          <a:xfrm>
            <a:off x="971600" y="1772816"/>
            <a:ext cx="409938" cy="409938"/>
          </a:xfrm>
          <a:prstGeom prst="ellipse">
            <a:avLst/>
          </a:prstGeom>
          <a:solidFill>
            <a:srgbClr val="33CC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Овал 6"/>
          <p:cNvSpPr/>
          <p:nvPr/>
        </p:nvSpPr>
        <p:spPr>
          <a:xfrm>
            <a:off x="971600" y="2636912"/>
            <a:ext cx="409938" cy="409938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Segoe UI Light" panose="020B0502040204020203" pitchFamily="34" charset="0"/>
                <a:cs typeface="Segoe UI Light" panose="020B0502040204020203" pitchFamily="34" charset="0"/>
              </a:rPr>
              <a:t>Чему научились?</a:t>
            </a:r>
          </a:p>
        </p:txBody>
      </p:sp>
      <p:graphicFrame>
        <p:nvGraphicFramePr>
          <p:cNvPr id="4" name="Таблица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8122305"/>
              </p:ext>
            </p:extLst>
          </p:nvPr>
        </p:nvGraphicFramePr>
        <p:xfrm>
          <a:off x="0" y="4279946"/>
          <a:ext cx="9036496" cy="16842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12166">
                  <a:extLst>
                    <a:ext uri="{9D8B030D-6E8A-4147-A177-3AD203B41FA5}">
                      <a16:colId xmlns:a16="http://schemas.microsoft.com/office/drawing/2014/main" val="73400998"/>
                    </a:ext>
                  </a:extLst>
                </a:gridCol>
                <a:gridCol w="3214664">
                  <a:extLst>
                    <a:ext uri="{9D8B030D-6E8A-4147-A177-3AD203B41FA5}">
                      <a16:colId xmlns:a16="http://schemas.microsoft.com/office/drawing/2014/main" val="3368367685"/>
                    </a:ext>
                  </a:extLst>
                </a:gridCol>
                <a:gridCol w="2809666">
                  <a:extLst>
                    <a:ext uri="{9D8B030D-6E8A-4147-A177-3AD203B41FA5}">
                      <a16:colId xmlns:a16="http://schemas.microsoft.com/office/drawing/2014/main" val="386731890"/>
                    </a:ext>
                  </a:extLst>
                </a:gridCol>
              </a:tblGrid>
              <a:tr h="168424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b="0" dirty="0">
                          <a:solidFill>
                            <a:schemeClr val="tx1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Искать закономерности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0" dirty="0">
                          <a:solidFill>
                            <a:schemeClr val="tx1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Искать ошибки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0" dirty="0">
                          <a:solidFill>
                            <a:schemeClr val="tx1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Думать вместе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568868"/>
                  </a:ext>
                </a:extLst>
              </a:tr>
            </a:tbl>
          </a:graphicData>
        </a:graphic>
      </p:graphicFrame>
      <p:sp>
        <p:nvSpPr>
          <p:cNvPr id="9" name="Прямоугольник 8"/>
          <p:cNvSpPr/>
          <p:nvPr/>
        </p:nvSpPr>
        <p:spPr>
          <a:xfrm>
            <a:off x="1115616" y="4179660"/>
            <a:ext cx="1238902" cy="48948"/>
          </a:xfrm>
          <a:prstGeom prst="rect">
            <a:avLst/>
          </a:prstGeom>
          <a:solidFill>
            <a:srgbClr val="9A0E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ямоугольник 9"/>
          <p:cNvSpPr/>
          <p:nvPr/>
        </p:nvSpPr>
        <p:spPr>
          <a:xfrm>
            <a:off x="3952549" y="4122705"/>
            <a:ext cx="1238902" cy="48948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рямоугольник 10"/>
          <p:cNvSpPr/>
          <p:nvPr/>
        </p:nvSpPr>
        <p:spPr>
          <a:xfrm>
            <a:off x="7020272" y="4171653"/>
            <a:ext cx="1238902" cy="48948"/>
          </a:xfrm>
          <a:prstGeom prst="rect">
            <a:avLst/>
          </a:prstGeom>
          <a:solidFill>
            <a:srgbClr val="D529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3848" y="1988840"/>
            <a:ext cx="2790056" cy="2070969"/>
          </a:xfrm>
          <a:prstGeom prst="rect">
            <a:avLst/>
          </a:prstGeom>
        </p:spPr>
      </p:pic>
      <p:pic>
        <p:nvPicPr>
          <p:cNvPr id="1032" name="Picture 8" descr="https://webattach.mail.yandex.net/message_part_real/IMG_1984.JPG?sid=yPqERCtMmYv%2F0G7FeuegiWSZfi6T5b0JZBnwWmxVYJiIFrgqXy%2A5txJG3jfhTl3YG9a63iXJ5F4n%2Fs3NMMQdIQ%3D%3D&amp;_uid=121922450&amp;exif_rotate=y&amp;hid=1.2&amp;ids=159596311794944576&amp;name=IMG_1984.JPG&amp;no_disposition=y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6795" y="1988840"/>
            <a:ext cx="2649198" cy="1986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s://pp.vk.me/c630430/v630430288/4d119/qdXKqfvObxM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071" t="27375" b="25214"/>
          <a:stretch/>
        </p:blipFill>
        <p:spPr bwMode="auto">
          <a:xfrm>
            <a:off x="467544" y="1340768"/>
            <a:ext cx="2495004" cy="2664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Проблемы</a:t>
            </a:r>
          </a:p>
        </p:txBody>
      </p:sp>
      <p:sp>
        <p:nvSpPr>
          <p:cNvPr id="4" name="Содержимое 2"/>
          <p:cNvSpPr txBox="1">
            <a:spLocks/>
          </p:cNvSpPr>
          <p:nvPr/>
        </p:nvSpPr>
        <p:spPr>
          <a:xfrm>
            <a:off x="1619672" y="1556792"/>
            <a:ext cx="5591269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itchFamily="34" charset="0"/>
              <a:buNone/>
            </a:pPr>
            <a:r>
              <a:rPr lang="ru-RU" dirty="0">
                <a:latin typeface="Segoe UI Light" panose="020B0502040204020203" pitchFamily="34" charset="0"/>
                <a:cs typeface="Segoe UI Light" panose="020B0502040204020203" pitchFamily="34" charset="0"/>
              </a:rPr>
              <a:t>Очень. Мало. </a:t>
            </a:r>
            <a:r>
              <a:rPr lang="ru-RU" dirty="0">
                <a:solidFill>
                  <a:srgbClr val="33CC3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Времени.</a:t>
            </a:r>
          </a:p>
          <a:p>
            <a:pPr marL="0" indent="0">
              <a:lnSpc>
                <a:spcPct val="150000"/>
              </a:lnSpc>
              <a:buFont typeface="Arial" pitchFamily="34" charset="0"/>
              <a:buNone/>
            </a:pPr>
            <a:r>
              <a:rPr lang="ru-RU" dirty="0">
                <a:latin typeface="Segoe UI Light" panose="020B0502040204020203" pitchFamily="34" charset="0"/>
                <a:cs typeface="Segoe UI Light" panose="020B0502040204020203" pitchFamily="34" charset="0"/>
              </a:rPr>
              <a:t>Много ресурсов потратили на </a:t>
            </a:r>
            <a:r>
              <a:rPr lang="ru-RU" dirty="0">
                <a:solidFill>
                  <a:srgbClr val="7030A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геометрию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ru-RU" dirty="0">
                <a:latin typeface="Segoe UI Light" panose="020B0502040204020203" pitchFamily="34" charset="0"/>
                <a:cs typeface="Segoe UI Light" panose="020B0502040204020203" pitchFamily="34" charset="0"/>
              </a:rPr>
              <a:t>Мы все еще спим </a:t>
            </a:r>
            <a:r>
              <a:rPr lang="ru-RU" dirty="0">
                <a:solidFill>
                  <a:srgbClr val="4F81B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ночью</a:t>
            </a:r>
          </a:p>
        </p:txBody>
      </p:sp>
      <p:sp>
        <p:nvSpPr>
          <p:cNvPr id="5" name="Овал 4"/>
          <p:cNvSpPr/>
          <p:nvPr/>
        </p:nvSpPr>
        <p:spPr>
          <a:xfrm>
            <a:off x="971600" y="1772816"/>
            <a:ext cx="409938" cy="409938"/>
          </a:xfrm>
          <a:prstGeom prst="ellipse">
            <a:avLst/>
          </a:prstGeom>
          <a:solidFill>
            <a:srgbClr val="33CC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Овал 5"/>
          <p:cNvSpPr/>
          <p:nvPr/>
        </p:nvSpPr>
        <p:spPr>
          <a:xfrm>
            <a:off x="971600" y="2636912"/>
            <a:ext cx="409938" cy="409938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Овал 6"/>
          <p:cNvSpPr/>
          <p:nvPr/>
        </p:nvSpPr>
        <p:spPr>
          <a:xfrm>
            <a:off x="971600" y="4171190"/>
            <a:ext cx="409938" cy="40993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32894481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1319</TotalTime>
  <Words>180</Words>
  <Application>Microsoft Office PowerPoint</Application>
  <PresentationFormat>Экран (4:3)</PresentationFormat>
  <Paragraphs>60</Paragraphs>
  <Slides>11</Slides>
  <Notes>4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5" baseType="lpstr">
      <vt:lpstr>Arial</vt:lpstr>
      <vt:lpstr>Calibri</vt:lpstr>
      <vt:lpstr>Segoe UI Light</vt:lpstr>
      <vt:lpstr>Тема Office</vt:lpstr>
      <vt:lpstr>Энди Уорхол</vt:lpstr>
      <vt:lpstr>Команда</vt:lpstr>
      <vt:lpstr>Цели</vt:lpstr>
      <vt:lpstr>Программа для ластика</vt:lpstr>
      <vt:lpstr>Геометрия</vt:lpstr>
      <vt:lpstr>Программа для цифр</vt:lpstr>
      <vt:lpstr>Что получилось?</vt:lpstr>
      <vt:lpstr>Чему научились?</vt:lpstr>
      <vt:lpstr>Проблемы</vt:lpstr>
      <vt:lpstr>Что будем делать</vt:lpstr>
      <vt:lpstr>Спасибо за внимание!</vt:lpstr>
    </vt:vector>
  </TitlesOfParts>
  <Company>Reanimator Extreme Edition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Энди Уорхол</dc:title>
  <dc:creator>USER</dc:creator>
  <cp:lastModifiedBy>Nikolay Veldyaykin</cp:lastModifiedBy>
  <cp:revision>57</cp:revision>
  <dcterms:created xsi:type="dcterms:W3CDTF">2016-08-23T15:29:01Z</dcterms:created>
  <dcterms:modified xsi:type="dcterms:W3CDTF">2016-08-25T09:32:27Z</dcterms:modified>
</cp:coreProperties>
</file>